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6EA6-88BB-4DA1-AAF1-10D81974AB84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05D6-EEA0-4A66-AF4F-F6BDD42A2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700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6EA6-88BB-4DA1-AAF1-10D81974AB84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05D6-EEA0-4A66-AF4F-F6BDD42A2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075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6EA6-88BB-4DA1-AAF1-10D81974AB84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05D6-EEA0-4A66-AF4F-F6BDD42A2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767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6EA6-88BB-4DA1-AAF1-10D81974AB84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05D6-EEA0-4A66-AF4F-F6BDD42A2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858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6EA6-88BB-4DA1-AAF1-10D81974AB84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05D6-EEA0-4A66-AF4F-F6BDD42A2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371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6EA6-88BB-4DA1-AAF1-10D81974AB84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05D6-EEA0-4A66-AF4F-F6BDD42A2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172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6EA6-88BB-4DA1-AAF1-10D81974AB84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05D6-EEA0-4A66-AF4F-F6BDD42A2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322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6EA6-88BB-4DA1-AAF1-10D81974AB84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05D6-EEA0-4A66-AF4F-F6BDD42A2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215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6EA6-88BB-4DA1-AAF1-10D81974AB84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05D6-EEA0-4A66-AF4F-F6BDD42A2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972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6EA6-88BB-4DA1-AAF1-10D81974AB84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05D6-EEA0-4A66-AF4F-F6BDD42A2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407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6EA6-88BB-4DA1-AAF1-10D81974AB84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05D6-EEA0-4A66-AF4F-F6BDD42A2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341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66EA6-88BB-4DA1-AAF1-10D81974AB84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05D6-EEA0-4A66-AF4F-F6BDD42A2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64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2769" y="226814"/>
            <a:ext cx="50639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s-ES" b="1" dirty="0">
                <a:solidFill>
                  <a:srgbClr val="404040"/>
                </a:solidFill>
                <a:latin typeface="Bitter"/>
              </a:rPr>
              <a:t>Oracle PL/SQL курсоры (CREATE CURSOR)</a:t>
            </a:r>
            <a:endParaRPr lang="es-ES" b="1" i="0" dirty="0">
              <a:solidFill>
                <a:srgbClr val="404040"/>
              </a:solidFill>
              <a:effectLst/>
              <a:latin typeface="Bitter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153" y="713803"/>
            <a:ext cx="6943725" cy="202882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66153" y="2951726"/>
            <a:ext cx="2988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b="1" dirty="0">
                <a:solidFill>
                  <a:srgbClr val="404040"/>
                </a:solidFill>
                <a:latin typeface="Bitter"/>
              </a:rPr>
              <a:t>ОБЪЯВЛЕНИЕ КУРСОРА</a:t>
            </a:r>
            <a:endParaRPr lang="ru-RU" b="1" i="0" dirty="0">
              <a:solidFill>
                <a:srgbClr val="404040"/>
              </a:solidFill>
              <a:effectLst/>
              <a:latin typeface="Bitter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6792" y="3136392"/>
            <a:ext cx="11379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Сипаттама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endParaRPr lang="en-US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Курсор 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-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бұл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PLSQL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кодында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жарияланған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белгілі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бір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SELECT 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операторы. </a:t>
            </a:r>
            <a:r>
              <a:rPr lang="ru-RU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Курсорды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жариялау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үш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түрлі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синтаксисті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қарастырайық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6792" y="419822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/>
              <a:t/>
            </a:r>
            <a:br>
              <a:rPr lang="ru-RU"/>
            </a:br>
            <a:r>
              <a:rPr lang="ru-RU">
                <a:solidFill>
                  <a:srgbClr val="222222"/>
                </a:solidFill>
                <a:latin typeface="arial" panose="020B0604020202020204" pitchFamily="34" charset="0"/>
              </a:rPr>
              <a:t>ПАРАМЕТРЛЕРІ ЖОҚ (ҚАРАПАЙЫМ)</a:t>
            </a:r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92" y="4953090"/>
            <a:ext cx="7105650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494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4924" y="-117059"/>
            <a:ext cx="92349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Төменде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%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NOTFOUND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атрибутын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қолдануға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болатын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мысал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келтірілген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923" y="711460"/>
            <a:ext cx="10354103" cy="581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306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7951" y="337361"/>
            <a:ext cx="3964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b="1" dirty="0">
                <a:solidFill>
                  <a:srgbClr val="404040"/>
                </a:solidFill>
                <a:latin typeface="Bitter"/>
              </a:rPr>
              <a:t>SELECT FOR UPDATE </a:t>
            </a:r>
            <a:r>
              <a:rPr lang="ru-RU" b="1" dirty="0">
                <a:solidFill>
                  <a:srgbClr val="404040"/>
                </a:solidFill>
                <a:latin typeface="Bitter"/>
              </a:rPr>
              <a:t>ОПЕРАТОР</a:t>
            </a:r>
            <a:endParaRPr lang="ru-RU" b="1" i="0" dirty="0">
              <a:solidFill>
                <a:srgbClr val="404040"/>
              </a:solidFill>
              <a:effectLst/>
              <a:latin typeface="Bitter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566" y="887247"/>
            <a:ext cx="11116031" cy="5240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197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726" y="245872"/>
            <a:ext cx="11326876" cy="402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212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1063" y="-60537"/>
            <a:ext cx="108922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Мысалы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c1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атты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курсорды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төменде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көрсетілгендей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анықтауға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болады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854" y="715543"/>
            <a:ext cx="6991350" cy="92392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91062" y="1422731"/>
            <a:ext cx="118009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Бұл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курсорды</a:t>
            </a:r>
            <a:r>
              <a:rPr lang="kk-KZ" dirty="0" smtClean="0">
                <a:solidFill>
                  <a:srgbClr val="222222"/>
                </a:solidFill>
                <a:latin typeface="arial" panose="020B0604020202020204" pitchFamily="34" charset="0"/>
              </a:rPr>
              <a:t>ң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нәтижелер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жиынтығы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course_numbers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name_in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айнымалысына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сәйкес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келетін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барлық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name_in</a:t>
            </a:r>
            <a:r>
              <a:rPr lang="kk-KZ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болып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табылады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1062" y="202289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Төменде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осы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курсорды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қолданатын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функция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берілген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71" y="2806640"/>
            <a:ext cx="7276920" cy="305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22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7547" y="-12907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ПАРАМЕТРЛЕРІ бар курсор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130" y="517260"/>
            <a:ext cx="7058025" cy="130492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93130" y="1612988"/>
            <a:ext cx="105796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Мысалы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c2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атты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курсорды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төменде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көрсетілгендей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анықтауға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болады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130" y="2259319"/>
            <a:ext cx="7129104" cy="100012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93130" y="3044178"/>
            <a:ext cx="115199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Бұл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курсордың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нәтижелер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жиыны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-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бұл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барлық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курстың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course_numbers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оның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subject_id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endParaRPr lang="ru-RU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subject_id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параметрін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қолданып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курсормен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алынған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subject_id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сәйкес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келеді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501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1064" y="-9456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ҚАЙТАРУ ШАРТЫ БАР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курсорлар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1063" y="228600"/>
            <a:ext cx="101504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Соңында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қайтару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шарты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бар </a:t>
            </a:r>
            <a:r>
              <a:rPr lang="ru-RU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курсорды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жариялай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аламыз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062" y="874931"/>
            <a:ext cx="7124700" cy="147637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94580" y="2113084"/>
            <a:ext cx="98139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Мысалы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c3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атты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курсорды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төменде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көрсетілгендей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анықтауға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болады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580" y="2856331"/>
            <a:ext cx="7038975" cy="107632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94580" y="3932656"/>
            <a:ext cx="100468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Осы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курсордың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нәтижелер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жиыны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тақырыбы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‘Математика’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болып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табылатын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барлық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course_tbl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бағандары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болады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1352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1916" y="225089"/>
            <a:ext cx="1703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>
                <a:solidFill>
                  <a:srgbClr val="404040"/>
                </a:solidFill>
                <a:latin typeface="Gudea"/>
              </a:rPr>
              <a:t>Операторлар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1916" y="594421"/>
            <a:ext cx="23865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b="1" dirty="0">
                <a:solidFill>
                  <a:srgbClr val="404040"/>
                </a:solidFill>
                <a:latin typeface="Bitter"/>
              </a:rPr>
              <a:t>OPEN </a:t>
            </a:r>
            <a:r>
              <a:rPr lang="ru-RU" b="1" dirty="0" smtClean="0">
                <a:solidFill>
                  <a:srgbClr val="404040"/>
                </a:solidFill>
                <a:latin typeface="Bitter"/>
              </a:rPr>
              <a:t>ОПЕРАТОРЫ</a:t>
            </a:r>
            <a:endParaRPr lang="ru-RU" b="1" i="0" dirty="0">
              <a:solidFill>
                <a:srgbClr val="404040"/>
              </a:solidFill>
              <a:effectLst/>
              <a:latin typeface="Bitter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1916" y="68675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/>
              <a:t/>
            </a:r>
            <a:br>
              <a:rPr lang="ru-RU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Сипаттама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1915" y="1056086"/>
            <a:ext cx="111002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Курсорды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жариялағаннан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кейін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курсорды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ашатын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келесі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қадам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- ​​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OPEN 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операторы.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913" y="1585974"/>
            <a:ext cx="6486525" cy="971550"/>
          </a:xfrm>
          <a:prstGeom prst="rect">
            <a:avLst/>
          </a:prstGeom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59913" y="2473987"/>
            <a:ext cx="11473859" cy="611076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Параметрлер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немесе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аргументтер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cursor_name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-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сіз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ашқыңыз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келетін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lang="ru-RU" altLang="ru-RU" sz="2100" dirty="0" err="1" smtClean="0">
                <a:solidFill>
                  <a:srgbClr val="222222"/>
                </a:solidFill>
                <a:latin typeface="inherit"/>
              </a:rPr>
              <a:t>курсордын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аты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.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Мысалы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, c1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курсорын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келесі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пәрменмен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ашуға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болады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: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913" y="3532490"/>
            <a:ext cx="3752850" cy="40005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501730" y="3732515"/>
            <a:ext cx="11385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/>
            </a:r>
            <a:br>
              <a:rPr lang="ru-RU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Төменде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OPEN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операторын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пайдалану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әдісі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көрсетілген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: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6238" y="3085063"/>
            <a:ext cx="5209146" cy="3659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85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8607" y="200883"/>
            <a:ext cx="25019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b="1" dirty="0">
                <a:solidFill>
                  <a:srgbClr val="404040"/>
                </a:solidFill>
                <a:latin typeface="Bitter"/>
              </a:rPr>
              <a:t>FETCH </a:t>
            </a:r>
            <a:r>
              <a:rPr lang="ru-RU" b="1" dirty="0" smtClean="0">
                <a:solidFill>
                  <a:srgbClr val="404040"/>
                </a:solidFill>
                <a:latin typeface="Bitter"/>
              </a:rPr>
              <a:t>ОПЕРАТОРЫ</a:t>
            </a:r>
            <a:endParaRPr lang="ru-RU" b="1" i="0" dirty="0">
              <a:solidFill>
                <a:srgbClr val="404040"/>
              </a:solidFill>
              <a:effectLst/>
              <a:latin typeface="Bitter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08607" y="712344"/>
            <a:ext cx="11983393" cy="93424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Сипаттама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курсорды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қолданудың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мақсаты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,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көп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жағдайда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,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курсордан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жолдарды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мәліметтерге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қандай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-да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бір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жұмыс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түрі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орындалатын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етіп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алу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болып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табылады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. </a:t>
            </a:r>
            <a:r>
              <a:rPr lang="ru-RU" altLang="ru-RU" sz="2100" dirty="0" err="1" smtClean="0">
                <a:solidFill>
                  <a:srgbClr val="222222"/>
                </a:solidFill>
                <a:latin typeface="inherit"/>
              </a:rPr>
              <a:t>Курсорды</a:t>
            </a:r>
            <a:r>
              <a:rPr lang="ru-RU" altLang="ru-RU" sz="2100" dirty="0" smtClean="0">
                <a:solidFill>
                  <a:srgbClr val="222222"/>
                </a:solidFill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жариялап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,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ашқаннан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кейін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келесі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қадам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- ​​FETCH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операторының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көмегімен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курсордан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жолдар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алу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.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607" y="1788714"/>
            <a:ext cx="5895975" cy="781050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79560" y="2756821"/>
            <a:ext cx="11850043" cy="93424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Параметрлер немесе аргументтер cursor_name - қатарларды шығарғыңыз келетін меңзердің аты. variable_list - курсордың нәтижелер жиынын сақтағыңыз келетін айнымалылардың үтірмен бөлінген тізімі.</a:t>
            </a: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8594" y="351002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Мысал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Меңзерді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осылай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анықтайық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156" y="4325047"/>
            <a:ext cx="9737892" cy="1761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353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6686" y="0"/>
            <a:ext cx="88664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Осы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курсордан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деректерді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алу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пайдаланылатын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команда: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974" y="781902"/>
            <a:ext cx="4625880" cy="40545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86685" y="984628"/>
            <a:ext cx="116915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Бұл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команда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санның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айнымалысындағы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бірінші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курс_санын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таңдайды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Келесі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-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FETCH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операторын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қалай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қолдануға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болатындығын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көрсететін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функция.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974" y="1907958"/>
            <a:ext cx="11013032" cy="4697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636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4022" y="159940"/>
            <a:ext cx="24987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b="1" dirty="0">
                <a:solidFill>
                  <a:srgbClr val="404040"/>
                </a:solidFill>
                <a:latin typeface="Bitter"/>
              </a:rPr>
              <a:t>CLOSE </a:t>
            </a:r>
            <a:r>
              <a:rPr lang="ru-RU" b="1" dirty="0" err="1" smtClean="0">
                <a:solidFill>
                  <a:srgbClr val="404040"/>
                </a:solidFill>
                <a:latin typeface="Bitter"/>
              </a:rPr>
              <a:t>ОПЕРАТОРы</a:t>
            </a:r>
            <a:endParaRPr lang="ru-RU" b="1" i="0" dirty="0">
              <a:solidFill>
                <a:srgbClr val="404040"/>
              </a:solidFill>
              <a:effectLst/>
              <a:latin typeface="Bitter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4022" y="344606"/>
            <a:ext cx="119279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Сипаттама</a:t>
            </a:r>
            <a:endParaRPr lang="ru-RU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Курсормен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жұмыс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істеудің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соңғы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кезеңі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- оны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қолданып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болғаннан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кейін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оны жабу.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418" y="1267935"/>
            <a:ext cx="7519988" cy="943001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4022" y="2366225"/>
            <a:ext cx="11555164" cy="611076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Параметрлер немесе аргументтер cursor_name - жабылатын курсордың аты. Мысалы, c1 деп аталған курсорды келесі пәрменмен жабуға болады:</a:t>
            </a: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766" y="3166352"/>
            <a:ext cx="7067550" cy="47625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2011" y="3404477"/>
            <a:ext cx="5176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Төменде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FETCH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операторын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қалай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қолдануға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болатындығы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көрсетілген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: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9661" y="2977301"/>
            <a:ext cx="5789993" cy="39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747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6065" y="187236"/>
            <a:ext cx="4233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b="1" dirty="0">
                <a:solidFill>
                  <a:srgbClr val="404040"/>
                </a:solidFill>
                <a:latin typeface="Bitter"/>
              </a:rPr>
              <a:t>АТРИБУТЫ КУРСОРА </a:t>
            </a:r>
            <a:r>
              <a:rPr lang="en-US" b="1" dirty="0">
                <a:solidFill>
                  <a:srgbClr val="404040"/>
                </a:solidFill>
                <a:latin typeface="Bitter"/>
              </a:rPr>
              <a:t>Oracle/PLSQL</a:t>
            </a:r>
            <a:endParaRPr lang="en-US" b="1" i="0" dirty="0">
              <a:solidFill>
                <a:srgbClr val="404040"/>
              </a:solidFill>
              <a:effectLst/>
              <a:latin typeface="Bitter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6065" y="371902"/>
            <a:ext cx="117022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Курсормен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жұмыс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жасағанда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курсордың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күйін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анықтау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керек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Төменде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сіз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қолдануға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болатын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курсор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атрибуттарының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тізімі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берілген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012904"/>
              </p:ext>
            </p:extLst>
          </p:nvPr>
        </p:nvGraphicFramePr>
        <p:xfrm>
          <a:off x="535098" y="1295232"/>
          <a:ext cx="11079146" cy="5037329"/>
        </p:xfrm>
        <a:graphic>
          <a:graphicData uri="http://schemas.openxmlformats.org/drawingml/2006/table">
            <a:tbl>
              <a:tblPr/>
              <a:tblGrid>
                <a:gridCol w="5539573">
                  <a:extLst>
                    <a:ext uri="{9D8B030D-6E8A-4147-A177-3AD203B41FA5}">
                      <a16:colId xmlns:a16="http://schemas.microsoft.com/office/drawing/2014/main" val="3430762783"/>
                    </a:ext>
                  </a:extLst>
                </a:gridCol>
                <a:gridCol w="5539573">
                  <a:extLst>
                    <a:ext uri="{9D8B030D-6E8A-4147-A177-3AD203B41FA5}">
                      <a16:colId xmlns:a16="http://schemas.microsoft.com/office/drawing/2014/main" val="1471970183"/>
                    </a:ext>
                  </a:extLst>
                </a:gridCol>
              </a:tblGrid>
              <a:tr h="385862">
                <a:tc>
                  <a:txBody>
                    <a:bodyPr/>
                    <a:lstStyle/>
                    <a:p>
                      <a:pPr algn="l" fontAlgn="base"/>
                      <a:r>
                        <a:rPr lang="ru-RU" sz="2000" b="1" dirty="0" err="1" smtClean="0">
                          <a:effectLst/>
                          <a:latin typeface="inherit"/>
                        </a:rPr>
                        <a:t>Атрибуттар</a:t>
                      </a:r>
                      <a:endParaRPr lang="ru-RU" sz="2000" b="1" dirty="0">
                        <a:effectLst/>
                        <a:latin typeface="inherit"/>
                      </a:endParaRPr>
                    </a:p>
                  </a:txBody>
                  <a:tcPr marL="32328" marR="32328" marT="16164" marB="16164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2000" b="1" dirty="0" err="1" smtClean="0">
                          <a:effectLst/>
                          <a:latin typeface="inherit"/>
                        </a:rPr>
                        <a:t>Сипаттамасы</a:t>
                      </a:r>
                      <a:endParaRPr lang="ru-RU" sz="2000" b="1" dirty="0">
                        <a:effectLst/>
                        <a:latin typeface="inherit"/>
                      </a:endParaRPr>
                    </a:p>
                  </a:txBody>
                  <a:tcPr marL="32328" marR="32328" marT="16164" marB="16164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051009"/>
                  </a:ext>
                </a:extLst>
              </a:tr>
              <a:tr h="308827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dirty="0">
                          <a:effectLst/>
                          <a:latin typeface="inherit"/>
                        </a:rPr>
                        <a:t>%ISOPEN</a:t>
                      </a:r>
                    </a:p>
                  </a:txBody>
                  <a:tcPr marL="32328" marR="32328" marT="16164" marB="16164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kk-KZ" sz="1400" dirty="0" smtClean="0"/>
                        <a:t>- Курсор ашық болса TRUE, курсор жабық болса FALSE - қайтарады.</a:t>
                      </a:r>
                      <a:endParaRPr lang="ru-RU" sz="1400" b="0" dirty="0">
                        <a:effectLst/>
                        <a:latin typeface="inherit"/>
                      </a:endParaRPr>
                    </a:p>
                  </a:txBody>
                  <a:tcPr marL="32328" marR="32328" marT="16164" marB="16164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74587"/>
                  </a:ext>
                </a:extLst>
              </a:tr>
              <a:tr h="1694975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dirty="0">
                          <a:effectLst/>
                          <a:latin typeface="inherit"/>
                        </a:rPr>
                        <a:t>%FOUND</a:t>
                      </a:r>
                    </a:p>
                  </a:txBody>
                  <a:tcPr marL="32328" marR="32328" marT="16164" marB="16164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285750" algn="l" defTabSz="914400" rtl="0" eaLnBrk="1" fontAlgn="base" latinLnBrk="0" hangingPunct="1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Курсор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жарияланған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бірақ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ашық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болмаса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INVALID_CURSOR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мәнін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қайтарады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немесе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курсор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жабық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болса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indent="-285750" algn="l" defTabSz="914400" rtl="0" eaLnBrk="1" fontAlgn="base" latinLnBrk="0" hangingPunct="1">
                        <a:buFontTx/>
                        <a:buChar char="-"/>
                      </a:pP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Меңзер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ашық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болса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бірақ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таңдау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жасалмаса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NULL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мәнін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қайтарады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indent="-285750" algn="l" defTabSz="914400" rtl="0" eaLnBrk="1" fontAlgn="base" latinLnBrk="0" hangingPunct="1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Үлгі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сәтті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аяқталған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болса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ШЫН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мәнін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қайтарады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indent="-285750" algn="l" defTabSz="914400" rtl="0" eaLnBrk="1" fontAlgn="base" latinLnBrk="0" hangingPunct="1"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Жолдар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қайтарылмаса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ЖАЛҒАН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мәнін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қайтарады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328" marR="32328" marT="16164" marB="16164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853858"/>
                  </a:ext>
                </a:extLst>
              </a:tr>
              <a:tr h="1279417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>
                          <a:effectLst/>
                          <a:latin typeface="inherit"/>
                        </a:rPr>
                        <a:t>%NOTFOUND</a:t>
                      </a:r>
                    </a:p>
                  </a:txBody>
                  <a:tcPr marL="32328" marR="32328" marT="16164" marB="16164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fontAlgn="base">
                        <a:buFontTx/>
                        <a:buChar char="-"/>
                      </a:pPr>
                      <a:r>
                        <a:rPr lang="kk-KZ" sz="1400" dirty="0" smtClean="0"/>
                        <a:t>курсор жарияланған, бірақ ашық болмаса, INVALID_CURSOR мәнін қайтарады; немесе курсор жабық болса.</a:t>
                      </a:r>
                    </a:p>
                    <a:p>
                      <a:pPr marL="285750" indent="-285750" algn="l" fontAlgn="base">
                        <a:buFontTx/>
                        <a:buChar char="-"/>
                      </a:pPr>
                      <a:r>
                        <a:rPr lang="kk-KZ" sz="1400" dirty="0" smtClean="0"/>
                        <a:t> Меңзер ашық болса, бірақ таңдау жасалмаса, NULL мәнін қайтарыңыз. </a:t>
                      </a:r>
                    </a:p>
                    <a:p>
                      <a:pPr marL="285750" indent="-285750" algn="l" fontAlgn="base">
                        <a:buFontTx/>
                        <a:buChar char="-"/>
                      </a:pPr>
                      <a:r>
                        <a:rPr lang="kk-KZ" sz="1400" dirty="0" smtClean="0"/>
                        <a:t> Егер алу сәтті болса, ЖАЛҒАН мәнін қайтарады. </a:t>
                      </a:r>
                    </a:p>
                    <a:p>
                      <a:pPr marL="285750" indent="-285750" algn="l" fontAlgn="base">
                        <a:buFontTx/>
                        <a:buChar char="-"/>
                      </a:pPr>
                      <a:r>
                        <a:rPr lang="kk-KZ" sz="1400" dirty="0" smtClean="0"/>
                        <a:t> Егер жолдар қайтарылмаса, ШЫН мәнін қайтарады.</a:t>
                      </a:r>
                      <a:endParaRPr lang="ru-RU" sz="1400" b="0" dirty="0">
                        <a:effectLst/>
                        <a:latin typeface="inherit"/>
                      </a:endParaRPr>
                    </a:p>
                  </a:txBody>
                  <a:tcPr marL="32328" marR="32328" marT="16164" marB="16164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413962"/>
                  </a:ext>
                </a:extLst>
              </a:tr>
              <a:tr h="1335177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>
                          <a:effectLst/>
                          <a:latin typeface="inherit"/>
                        </a:rPr>
                        <a:t>%ROWCOUNT</a:t>
                      </a:r>
                    </a:p>
                  </a:txBody>
                  <a:tcPr marL="32328" marR="32328" marT="16164" marB="16164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fontAlgn="base">
                        <a:buFontTx/>
                        <a:buChar char="-"/>
                      </a:pPr>
                      <a:r>
                        <a:rPr lang="kk-KZ" sz="1400" dirty="0" smtClean="0"/>
                        <a:t>Курсор</a:t>
                      </a:r>
                      <a:r>
                        <a:rPr lang="kk-KZ" sz="1400" baseline="0" dirty="0" smtClean="0"/>
                        <a:t> </a:t>
                      </a:r>
                      <a:r>
                        <a:rPr lang="kk-KZ" sz="1400" dirty="0" smtClean="0"/>
                        <a:t> жарияланған, бірақ ашық болмаса, INVALID_CURSOR мәнін қайтарады; немесе курсор жабық болса. </a:t>
                      </a:r>
                    </a:p>
                    <a:p>
                      <a:pPr marL="285750" indent="-285750" algn="l" fontAlgn="base">
                        <a:buFontTx/>
                        <a:buChar char="-"/>
                      </a:pPr>
                      <a:r>
                        <a:rPr lang="kk-KZ" sz="1400" dirty="0" smtClean="0"/>
                        <a:t> қайтарылған жолдар санын қайтарады. </a:t>
                      </a:r>
                    </a:p>
                    <a:p>
                      <a:pPr marL="285750" indent="-285750" algn="l" fontAlgn="base">
                        <a:buFontTx/>
                        <a:buChar char="-"/>
                      </a:pPr>
                      <a:r>
                        <a:rPr lang="kk-KZ" sz="1400" dirty="0" smtClean="0"/>
                        <a:t> ROWCOUNT атрибуты бүкіл курсорды өтпейінше нақты жолдар санын бермейді. Басқаша айтқанда, курсорды ашқаннан кейін оның қанша сызық екенін айту үшін осы атрибутқа сенбеу керек.</a:t>
                      </a:r>
                      <a:endParaRPr lang="ru-RU" sz="1400" b="0" dirty="0">
                        <a:effectLst/>
                        <a:latin typeface="inherit"/>
                      </a:endParaRPr>
                    </a:p>
                  </a:txBody>
                  <a:tcPr marL="32328" marR="32328" marT="16164" marB="16164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261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9598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544</Words>
  <Application>Microsoft Office PowerPoint</Application>
  <PresentationFormat>Широкоэкранный</PresentationFormat>
  <Paragraphs>55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Arial</vt:lpstr>
      <vt:lpstr>Bitter</vt:lpstr>
      <vt:lpstr>Calibri</vt:lpstr>
      <vt:lpstr>Calibri Light</vt:lpstr>
      <vt:lpstr>Gudea</vt:lpstr>
      <vt:lpstr>inherit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Акылаев Жасулан</dc:creator>
  <cp:lastModifiedBy>Акылаев Жасулан</cp:lastModifiedBy>
  <cp:revision>36</cp:revision>
  <dcterms:created xsi:type="dcterms:W3CDTF">2020-10-20T06:14:18Z</dcterms:created>
  <dcterms:modified xsi:type="dcterms:W3CDTF">2020-10-23T12:59:36Z</dcterms:modified>
</cp:coreProperties>
</file>